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0" r:id="rId2"/>
  </p:sldIdLst>
  <p:sldSz cx="13716000" cy="19511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E1B4"/>
    <a:srgbClr val="51C3BB"/>
    <a:srgbClr val="000C32"/>
    <a:srgbClr val="82D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2" d="100"/>
          <a:sy n="122" d="100"/>
        </p:scale>
        <p:origin x="-389"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lani Abeysinghe" userId="7632eddb93bf53d5" providerId="LiveId" clId="{69FA3839-9AD6-4C98-84DC-E445CE4D0A36}"/>
    <pc:docChg chg="modSld">
      <pc:chgData name="Dulani Abeysinghe" userId="7632eddb93bf53d5" providerId="LiveId" clId="{69FA3839-9AD6-4C98-84DC-E445CE4D0A36}" dt="2025-01-10T15:51:55.420" v="0" actId="1076"/>
      <pc:docMkLst>
        <pc:docMk/>
      </pc:docMkLst>
      <pc:sldChg chg="modSp mod">
        <pc:chgData name="Dulani Abeysinghe" userId="7632eddb93bf53d5" providerId="LiveId" clId="{69FA3839-9AD6-4C98-84DC-E445CE4D0A36}" dt="2025-01-10T15:51:55.420" v="0" actId="1076"/>
        <pc:sldMkLst>
          <pc:docMk/>
          <pc:sldMk cId="2734362432" sldId="260"/>
        </pc:sldMkLst>
        <pc:spChg chg="mod">
          <ac:chgData name="Dulani Abeysinghe" userId="7632eddb93bf53d5" providerId="LiveId" clId="{69FA3839-9AD6-4C98-84DC-E445CE4D0A36}" dt="2025-01-10T15:51:55.420" v="0" actId="1076"/>
          <ac:spMkLst>
            <pc:docMk/>
            <pc:sldMk cId="2734362432" sldId="260"/>
            <ac:spMk id="1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85545-0A15-4681-917A-9C45B1723516}" type="datetimeFigureOut">
              <a:rPr lang="en-MY" smtClean="0"/>
              <a:t>10/1/2025</a:t>
            </a:fld>
            <a:endParaRPr lang="en-MY"/>
          </a:p>
        </p:txBody>
      </p:sp>
      <p:sp>
        <p:nvSpPr>
          <p:cNvPr id="4" name="Slide Image Placeholder 3"/>
          <p:cNvSpPr>
            <a:spLocks noGrp="1" noRot="1" noChangeAspect="1"/>
          </p:cNvSpPr>
          <p:nvPr>
            <p:ph type="sldImg" idx="2"/>
          </p:nvPr>
        </p:nvSpPr>
        <p:spPr>
          <a:xfrm>
            <a:off x="2344738" y="1143000"/>
            <a:ext cx="2168525"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6D904-14F5-49ED-8974-50904103CAA1}" type="slidenum">
              <a:rPr lang="en-MY" smtClean="0"/>
              <a:t>‹#›</a:t>
            </a:fld>
            <a:endParaRPr lang="en-MY"/>
          </a:p>
        </p:txBody>
      </p:sp>
    </p:spTree>
    <p:extLst>
      <p:ext uri="{BB962C8B-B14F-4D97-AF65-F5344CB8AC3E}">
        <p14:creationId xmlns:p14="http://schemas.microsoft.com/office/powerpoint/2010/main" val="3305069344"/>
      </p:ext>
    </p:extLst>
  </p:cSld>
  <p:clrMap bg1="lt1" tx1="dk1" bg2="lt2" tx2="dk2" accent1="accent1" accent2="accent2" accent3="accent3" accent4="accent4" accent5="accent5" accent6="accent6" hlink="hlink" folHlink="folHlink"/>
  <p:notesStyle>
    <a:lvl1pPr marL="0" algn="l" defTabSz="1594896" rtl="0" eaLnBrk="1" latinLnBrk="0" hangingPunct="1">
      <a:defRPr sz="2093" kern="1200">
        <a:solidFill>
          <a:schemeClr val="tx1"/>
        </a:solidFill>
        <a:latin typeface="+mn-lt"/>
        <a:ea typeface="+mn-ea"/>
        <a:cs typeface="+mn-cs"/>
      </a:defRPr>
    </a:lvl1pPr>
    <a:lvl2pPr marL="797448" algn="l" defTabSz="1594896" rtl="0" eaLnBrk="1" latinLnBrk="0" hangingPunct="1">
      <a:defRPr sz="2093" kern="1200">
        <a:solidFill>
          <a:schemeClr val="tx1"/>
        </a:solidFill>
        <a:latin typeface="+mn-lt"/>
        <a:ea typeface="+mn-ea"/>
        <a:cs typeface="+mn-cs"/>
      </a:defRPr>
    </a:lvl2pPr>
    <a:lvl3pPr marL="1594896" algn="l" defTabSz="1594896" rtl="0" eaLnBrk="1" latinLnBrk="0" hangingPunct="1">
      <a:defRPr sz="2093" kern="1200">
        <a:solidFill>
          <a:schemeClr val="tx1"/>
        </a:solidFill>
        <a:latin typeface="+mn-lt"/>
        <a:ea typeface="+mn-ea"/>
        <a:cs typeface="+mn-cs"/>
      </a:defRPr>
    </a:lvl3pPr>
    <a:lvl4pPr marL="2392345" algn="l" defTabSz="1594896" rtl="0" eaLnBrk="1" latinLnBrk="0" hangingPunct="1">
      <a:defRPr sz="2093" kern="1200">
        <a:solidFill>
          <a:schemeClr val="tx1"/>
        </a:solidFill>
        <a:latin typeface="+mn-lt"/>
        <a:ea typeface="+mn-ea"/>
        <a:cs typeface="+mn-cs"/>
      </a:defRPr>
    </a:lvl4pPr>
    <a:lvl5pPr marL="3189793" algn="l" defTabSz="1594896" rtl="0" eaLnBrk="1" latinLnBrk="0" hangingPunct="1">
      <a:defRPr sz="2093" kern="1200">
        <a:solidFill>
          <a:schemeClr val="tx1"/>
        </a:solidFill>
        <a:latin typeface="+mn-lt"/>
        <a:ea typeface="+mn-ea"/>
        <a:cs typeface="+mn-cs"/>
      </a:defRPr>
    </a:lvl5pPr>
    <a:lvl6pPr marL="3987241" algn="l" defTabSz="1594896" rtl="0" eaLnBrk="1" latinLnBrk="0" hangingPunct="1">
      <a:defRPr sz="2093" kern="1200">
        <a:solidFill>
          <a:schemeClr val="tx1"/>
        </a:solidFill>
        <a:latin typeface="+mn-lt"/>
        <a:ea typeface="+mn-ea"/>
        <a:cs typeface="+mn-cs"/>
      </a:defRPr>
    </a:lvl6pPr>
    <a:lvl7pPr marL="4784689" algn="l" defTabSz="1594896" rtl="0" eaLnBrk="1" latinLnBrk="0" hangingPunct="1">
      <a:defRPr sz="2093" kern="1200">
        <a:solidFill>
          <a:schemeClr val="tx1"/>
        </a:solidFill>
        <a:latin typeface="+mn-lt"/>
        <a:ea typeface="+mn-ea"/>
        <a:cs typeface="+mn-cs"/>
      </a:defRPr>
    </a:lvl7pPr>
    <a:lvl8pPr marL="5582138" algn="l" defTabSz="1594896" rtl="0" eaLnBrk="1" latinLnBrk="0" hangingPunct="1">
      <a:defRPr sz="2093" kern="1200">
        <a:solidFill>
          <a:schemeClr val="tx1"/>
        </a:solidFill>
        <a:latin typeface="+mn-lt"/>
        <a:ea typeface="+mn-ea"/>
        <a:cs typeface="+mn-cs"/>
      </a:defRPr>
    </a:lvl8pPr>
    <a:lvl9pPr marL="6379586" algn="l" defTabSz="1594896" rtl="0" eaLnBrk="1" latinLnBrk="0" hangingPunct="1">
      <a:defRPr sz="20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44738" y="1143000"/>
            <a:ext cx="21685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a:t>
            </a:fld>
            <a:endParaRPr/>
          </a:p>
        </p:txBody>
      </p:sp>
    </p:spTree>
    <p:extLst>
      <p:ext uri="{BB962C8B-B14F-4D97-AF65-F5344CB8AC3E}">
        <p14:creationId xmlns:p14="http://schemas.microsoft.com/office/powerpoint/2010/main" val="33460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193279"/>
            <a:ext cx="11658600" cy="6793054"/>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10248299"/>
            <a:ext cx="10287000" cy="471087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41568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188103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038831"/>
            <a:ext cx="2957513" cy="165354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1038831"/>
            <a:ext cx="8701088" cy="16535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74255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81523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864447"/>
            <a:ext cx="11830050" cy="8116433"/>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3057665"/>
            <a:ext cx="11830050" cy="4268240"/>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141443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AED08-3CF8-4439-A5CA-E5FCA2AAAC8E}" type="datetimeFigureOut">
              <a:rPr lang="en-MY" smtClean="0"/>
              <a:t>10/1/2025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74577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1038836"/>
            <a:ext cx="11830050" cy="377141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4783142"/>
            <a:ext cx="5802510"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44763" y="7127286"/>
            <a:ext cx="5802510"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4783142"/>
            <a:ext cx="5831087"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943726" y="7127286"/>
            <a:ext cx="5831087"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AED08-3CF8-4439-A5CA-E5FCA2AAAC8E}" type="datetimeFigureOut">
              <a:rPr lang="en-MY" smtClean="0"/>
              <a:t>10/1/2025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0781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AED08-3CF8-4439-A5CA-E5FCA2AAAC8E}" type="datetimeFigureOut">
              <a:rPr lang="en-MY" smtClean="0"/>
              <a:t>10/1/2025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413982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ED08-3CF8-4439-A5CA-E5FCA2AAAC8E}" type="datetimeFigureOut">
              <a:rPr lang="en-MY" smtClean="0"/>
              <a:t>10/1/2025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1091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7" y="2809366"/>
            <a:ext cx="6943725" cy="1386614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A8AED08-3CF8-4439-A5CA-E5FCA2AAAC8E}" type="datetimeFigureOut">
              <a:rPr lang="en-MY" smtClean="0"/>
              <a:t>10/1/2025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302478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2809366"/>
            <a:ext cx="6943725" cy="1386614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A8AED08-3CF8-4439-A5CA-E5FCA2AAAC8E}" type="datetimeFigureOut">
              <a:rPr lang="en-MY" smtClean="0"/>
              <a:t>10/1/2025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307841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038836"/>
            <a:ext cx="11830050" cy="37714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5194157"/>
            <a:ext cx="11830050" cy="123801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8084703"/>
            <a:ext cx="3086100" cy="1038831"/>
          </a:xfrm>
          <a:prstGeom prst="rect">
            <a:avLst/>
          </a:prstGeom>
        </p:spPr>
        <p:txBody>
          <a:bodyPr vert="horz" lIns="91440" tIns="45720" rIns="91440" bIns="45720" rtlCol="0" anchor="ctr"/>
          <a:lstStyle>
            <a:lvl1pPr algn="l">
              <a:defRPr sz="1800">
                <a:solidFill>
                  <a:schemeClr val="tx1">
                    <a:tint val="75000"/>
                  </a:schemeClr>
                </a:solidFill>
              </a:defRPr>
            </a:lvl1pPr>
          </a:lstStyle>
          <a:p>
            <a:fld id="{8A8AED08-3CF8-4439-A5CA-E5FCA2AAAC8E}" type="datetimeFigureOut">
              <a:rPr lang="en-MY" smtClean="0"/>
              <a:t>10/1/2025</a:t>
            </a:fld>
            <a:endParaRPr lang="en-MY"/>
          </a:p>
        </p:txBody>
      </p:sp>
      <p:sp>
        <p:nvSpPr>
          <p:cNvPr id="5" name="Footer Placeholder 4"/>
          <p:cNvSpPr>
            <a:spLocks noGrp="1"/>
          </p:cNvSpPr>
          <p:nvPr>
            <p:ph type="ftr" sz="quarter" idx="3"/>
          </p:nvPr>
        </p:nvSpPr>
        <p:spPr>
          <a:xfrm>
            <a:off x="4543425" y="18084703"/>
            <a:ext cx="4629150" cy="1038831"/>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9686925" y="18084703"/>
            <a:ext cx="3086100" cy="1038831"/>
          </a:xfrm>
          <a:prstGeom prst="rect">
            <a:avLst/>
          </a:prstGeom>
        </p:spPr>
        <p:txBody>
          <a:bodyPr vert="horz" lIns="91440" tIns="45720" rIns="91440" bIns="45720" rtlCol="0" anchor="ctr"/>
          <a:lstStyle>
            <a:lvl1pPr algn="r">
              <a:defRPr sz="1800">
                <a:solidFill>
                  <a:schemeClr val="tx1">
                    <a:tint val="75000"/>
                  </a:schemeClr>
                </a:solidFill>
              </a:defRPr>
            </a:lvl1pPr>
          </a:lstStyle>
          <a:p>
            <a:fld id="{861F42BC-54C3-47B7-82EB-CD9F5F1C97C0}" type="slidenum">
              <a:rPr lang="en-MY" smtClean="0"/>
              <a:t>‹#›</a:t>
            </a:fld>
            <a:endParaRPr lang="en-MY"/>
          </a:p>
        </p:txBody>
      </p:sp>
    </p:spTree>
    <p:extLst>
      <p:ext uri="{BB962C8B-B14F-4D97-AF65-F5344CB8AC3E}">
        <p14:creationId xmlns:p14="http://schemas.microsoft.com/office/powerpoint/2010/main" val="50284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17" name="Group 16">
            <a:extLst>
              <a:ext uri="{FF2B5EF4-FFF2-40B4-BE49-F238E27FC236}">
                <a16:creationId xmlns:a16="http://schemas.microsoft.com/office/drawing/2014/main" id="{1D764893-2B98-5E14-9CD0-10AD13765A1C}"/>
              </a:ext>
            </a:extLst>
          </p:cNvPr>
          <p:cNvGrpSpPr/>
          <p:nvPr/>
        </p:nvGrpSpPr>
        <p:grpSpPr>
          <a:xfrm>
            <a:off x="3454531" y="299814"/>
            <a:ext cx="9683869" cy="1150984"/>
            <a:chOff x="14944346" y="1417956"/>
            <a:chExt cx="10894828" cy="1497363"/>
          </a:xfrm>
          <a:solidFill>
            <a:schemeClr val="accent1">
              <a:lumMod val="75000"/>
            </a:schemeClr>
          </a:solidFill>
        </p:grpSpPr>
        <p:sp>
          <p:nvSpPr>
            <p:cNvPr id="101" name="Google Shape;101;p1"/>
            <p:cNvSpPr/>
            <p:nvPr/>
          </p:nvSpPr>
          <p:spPr>
            <a:xfrm>
              <a:off x="14944346" y="1417956"/>
              <a:ext cx="10894828" cy="1497363"/>
            </a:xfrm>
            <a:custGeom>
              <a:avLst/>
              <a:gdLst/>
              <a:ahLst/>
              <a:cxnLst/>
              <a:rect l="l" t="t" r="r" b="b"/>
              <a:pathLst>
                <a:path w="7350243" h="1274889" extrusionOk="0">
                  <a:moveTo>
                    <a:pt x="191182" y="986103"/>
                  </a:moveTo>
                  <a:lnTo>
                    <a:pt x="199282" y="1035900"/>
                  </a:lnTo>
                  <a:lnTo>
                    <a:pt x="214861" y="1082753"/>
                  </a:lnTo>
                  <a:lnTo>
                    <a:pt x="237272" y="1126012"/>
                  </a:lnTo>
                  <a:lnTo>
                    <a:pt x="265867" y="1165031"/>
                  </a:lnTo>
                  <a:lnTo>
                    <a:pt x="299998" y="1199161"/>
                  </a:lnTo>
                  <a:lnTo>
                    <a:pt x="339017" y="1227756"/>
                  </a:lnTo>
                  <a:lnTo>
                    <a:pt x="382276" y="1250167"/>
                  </a:lnTo>
                  <a:lnTo>
                    <a:pt x="429128" y="1265746"/>
                  </a:lnTo>
                  <a:lnTo>
                    <a:pt x="478925" y="1273846"/>
                  </a:lnTo>
                  <a:lnTo>
                    <a:pt x="504725" y="1274889"/>
                  </a:lnTo>
                  <a:lnTo>
                    <a:pt x="6932603" y="1274889"/>
                  </a:lnTo>
                  <a:lnTo>
                    <a:pt x="7000348" y="1269423"/>
                  </a:lnTo>
                  <a:lnTo>
                    <a:pt x="7064612" y="1253597"/>
                  </a:lnTo>
                  <a:lnTo>
                    <a:pt x="7124535" y="1228272"/>
                  </a:lnTo>
                  <a:lnTo>
                    <a:pt x="7179258" y="1194308"/>
                  </a:lnTo>
                  <a:lnTo>
                    <a:pt x="7227921" y="1152564"/>
                  </a:lnTo>
                  <a:lnTo>
                    <a:pt x="7269664" y="1103900"/>
                  </a:lnTo>
                  <a:lnTo>
                    <a:pt x="7303628" y="1049177"/>
                  </a:lnTo>
                  <a:lnTo>
                    <a:pt x="7328952" y="989254"/>
                  </a:lnTo>
                  <a:lnTo>
                    <a:pt x="7344777" y="924992"/>
                  </a:lnTo>
                  <a:lnTo>
                    <a:pt x="7350243" y="857249"/>
                  </a:lnTo>
                  <a:lnTo>
                    <a:pt x="7350243" y="581211"/>
                  </a:lnTo>
                  <a:lnTo>
                    <a:pt x="7348317" y="533542"/>
                  </a:lnTo>
                  <a:lnTo>
                    <a:pt x="7342636" y="486934"/>
                  </a:lnTo>
                  <a:lnTo>
                    <a:pt x="7333352" y="441538"/>
                  </a:lnTo>
                  <a:lnTo>
                    <a:pt x="7320612" y="397502"/>
                  </a:lnTo>
                  <a:lnTo>
                    <a:pt x="7304568" y="354975"/>
                  </a:lnTo>
                  <a:lnTo>
                    <a:pt x="7285369" y="314109"/>
                  </a:lnTo>
                  <a:lnTo>
                    <a:pt x="7263164" y="275052"/>
                  </a:lnTo>
                  <a:lnTo>
                    <a:pt x="7238102" y="237953"/>
                  </a:lnTo>
                  <a:lnTo>
                    <a:pt x="7210334" y="202963"/>
                  </a:lnTo>
                  <a:lnTo>
                    <a:pt x="7180009" y="170231"/>
                  </a:lnTo>
                  <a:lnTo>
                    <a:pt x="7147276" y="139906"/>
                  </a:lnTo>
                  <a:lnTo>
                    <a:pt x="7112286" y="112138"/>
                  </a:lnTo>
                  <a:lnTo>
                    <a:pt x="7075187" y="87077"/>
                  </a:lnTo>
                  <a:lnTo>
                    <a:pt x="7036130" y="64872"/>
                  </a:lnTo>
                  <a:lnTo>
                    <a:pt x="6995264" y="45673"/>
                  </a:lnTo>
                  <a:lnTo>
                    <a:pt x="6952738" y="29630"/>
                  </a:lnTo>
                  <a:lnTo>
                    <a:pt x="6908702" y="16891"/>
                  </a:lnTo>
                  <a:lnTo>
                    <a:pt x="6863306" y="7606"/>
                  </a:lnTo>
                  <a:lnTo>
                    <a:pt x="6816700" y="1926"/>
                  </a:lnTo>
                  <a:lnTo>
                    <a:pt x="6769032" y="0"/>
                  </a:lnTo>
                  <a:lnTo>
                    <a:pt x="0" y="0"/>
                  </a:lnTo>
                  <a:lnTo>
                    <a:pt x="17553" y="24716"/>
                  </a:lnTo>
                  <a:lnTo>
                    <a:pt x="34357" y="49987"/>
                  </a:lnTo>
                  <a:lnTo>
                    <a:pt x="50397" y="75797"/>
                  </a:lnTo>
                  <a:lnTo>
                    <a:pt x="65655" y="102128"/>
                  </a:lnTo>
                  <a:lnTo>
                    <a:pt x="80115" y="128965"/>
                  </a:lnTo>
                  <a:lnTo>
                    <a:pt x="93761" y="156292"/>
                  </a:lnTo>
                  <a:lnTo>
                    <a:pt x="106576" y="184092"/>
                  </a:lnTo>
                  <a:lnTo>
                    <a:pt x="118544" y="212349"/>
                  </a:lnTo>
                  <a:lnTo>
                    <a:pt x="129649" y="241048"/>
                  </a:lnTo>
                  <a:lnTo>
                    <a:pt x="139875" y="270171"/>
                  </a:lnTo>
                  <a:lnTo>
                    <a:pt x="149204" y="299703"/>
                  </a:lnTo>
                  <a:lnTo>
                    <a:pt x="157620" y="329628"/>
                  </a:lnTo>
                  <a:lnTo>
                    <a:pt x="165108" y="359929"/>
                  </a:lnTo>
                  <a:lnTo>
                    <a:pt x="171651" y="390590"/>
                  </a:lnTo>
                  <a:lnTo>
                    <a:pt x="177232" y="421594"/>
                  </a:lnTo>
                  <a:lnTo>
                    <a:pt x="181835" y="452927"/>
                  </a:lnTo>
                  <a:lnTo>
                    <a:pt x="185443" y="484571"/>
                  </a:lnTo>
                  <a:lnTo>
                    <a:pt x="188041" y="516511"/>
                  </a:lnTo>
                  <a:lnTo>
                    <a:pt x="189612" y="548729"/>
                  </a:lnTo>
                  <a:lnTo>
                    <a:pt x="190139" y="581211"/>
                  </a:lnTo>
                  <a:lnTo>
                    <a:pt x="190139" y="960303"/>
                  </a:lnTo>
                  <a:lnTo>
                    <a:pt x="191182" y="986103"/>
                  </a:lnTo>
                  <a:close/>
                </a:path>
              </a:pathLst>
            </a:custGeom>
            <a:grp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pic>
          <p:nvPicPr>
            <p:cNvPr id="16" name="Picture 15">
              <a:extLst>
                <a:ext uri="{FF2B5EF4-FFF2-40B4-BE49-F238E27FC236}">
                  <a16:creationId xmlns:a16="http://schemas.microsoft.com/office/drawing/2014/main" id="{4158E031-4886-AD54-D326-358D1D9D1076}"/>
                </a:ext>
              </a:extLst>
            </p:cNvPr>
            <p:cNvPicPr>
              <a:picLocks noChangeAspect="1"/>
            </p:cNvPicPr>
            <p:nvPr/>
          </p:nvPicPr>
          <p:blipFill>
            <a:blip r:embed="rId3"/>
            <a:stretch>
              <a:fillRect/>
            </a:stretch>
          </p:blipFill>
          <p:spPr>
            <a:xfrm>
              <a:off x="15446830" y="1581314"/>
              <a:ext cx="9862456" cy="1271708"/>
            </a:xfrm>
            <a:prstGeom prst="rect">
              <a:avLst/>
            </a:prstGeom>
            <a:grpFill/>
          </p:spPr>
        </p:pic>
      </p:grpSp>
      <p:sp>
        <p:nvSpPr>
          <p:cNvPr id="90" name="Google Shape;90;p1"/>
          <p:cNvSpPr/>
          <p:nvPr/>
        </p:nvSpPr>
        <p:spPr>
          <a:xfrm>
            <a:off x="6848631" y="15381378"/>
            <a:ext cx="6510028" cy="2198656"/>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1" name="Google Shape;91;p1"/>
          <p:cNvSpPr/>
          <p:nvPr/>
        </p:nvSpPr>
        <p:spPr>
          <a:xfrm>
            <a:off x="357344" y="7442743"/>
            <a:ext cx="4750263" cy="7830063"/>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2" name="Google Shape;92;p1"/>
          <p:cNvSpPr/>
          <p:nvPr/>
        </p:nvSpPr>
        <p:spPr>
          <a:xfrm>
            <a:off x="357343" y="15381378"/>
            <a:ext cx="6348049" cy="2198656"/>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9" name="Google Shape;99;p1"/>
          <p:cNvSpPr/>
          <p:nvPr/>
        </p:nvSpPr>
        <p:spPr>
          <a:xfrm>
            <a:off x="53562" y="-41732"/>
            <a:ext cx="4159466" cy="3321976"/>
          </a:xfrm>
          <a:custGeom>
            <a:avLst/>
            <a:gdLst/>
            <a:ahLst/>
            <a:cxnLst/>
            <a:rect l="l" t="t" r="r" b="b"/>
            <a:pathLst>
              <a:path w="4341040" h="3365346" extrusionOk="0">
                <a:moveTo>
                  <a:pt x="0" y="581253"/>
                </a:moveTo>
                <a:lnTo>
                  <a:pt x="0" y="2105421"/>
                </a:lnTo>
                <a:lnTo>
                  <a:pt x="4178" y="2208762"/>
                </a:lnTo>
                <a:lnTo>
                  <a:pt x="16496" y="2309801"/>
                </a:lnTo>
                <a:lnTo>
                  <a:pt x="36629" y="2408214"/>
                </a:lnTo>
                <a:lnTo>
                  <a:pt x="64253" y="2503676"/>
                </a:lnTo>
                <a:lnTo>
                  <a:pt x="99043" y="2595864"/>
                </a:lnTo>
                <a:lnTo>
                  <a:pt x="140673" y="2684454"/>
                </a:lnTo>
                <a:lnTo>
                  <a:pt x="188820" y="2769121"/>
                </a:lnTo>
                <a:lnTo>
                  <a:pt x="243158" y="2849541"/>
                </a:lnTo>
                <a:lnTo>
                  <a:pt x="303362" y="2925390"/>
                </a:lnTo>
                <a:lnTo>
                  <a:pt x="369109" y="2996344"/>
                </a:lnTo>
                <a:lnTo>
                  <a:pt x="440072" y="3062078"/>
                </a:lnTo>
                <a:lnTo>
                  <a:pt x="515928" y="3122270"/>
                </a:lnTo>
                <a:lnTo>
                  <a:pt x="596351" y="3176594"/>
                </a:lnTo>
                <a:lnTo>
                  <a:pt x="681017" y="3224726"/>
                </a:lnTo>
                <a:lnTo>
                  <a:pt x="769601" y="3266343"/>
                </a:lnTo>
                <a:lnTo>
                  <a:pt x="861779" y="3301120"/>
                </a:lnTo>
                <a:lnTo>
                  <a:pt x="957224" y="3328733"/>
                </a:lnTo>
                <a:lnTo>
                  <a:pt x="1055614" y="3348857"/>
                </a:lnTo>
                <a:lnTo>
                  <a:pt x="1156622" y="3361170"/>
                </a:lnTo>
                <a:lnTo>
                  <a:pt x="1259925" y="3365346"/>
                </a:lnTo>
                <a:lnTo>
                  <a:pt x="4341040" y="3365346"/>
                </a:lnTo>
                <a:lnTo>
                  <a:pt x="4237738" y="3361170"/>
                </a:lnTo>
                <a:lnTo>
                  <a:pt x="4136729" y="3348857"/>
                </a:lnTo>
                <a:lnTo>
                  <a:pt x="4038340" y="3328733"/>
                </a:lnTo>
                <a:lnTo>
                  <a:pt x="3942894" y="3301120"/>
                </a:lnTo>
                <a:lnTo>
                  <a:pt x="3850717" y="3266343"/>
                </a:lnTo>
                <a:lnTo>
                  <a:pt x="3762133" y="3224726"/>
                </a:lnTo>
                <a:lnTo>
                  <a:pt x="3677467" y="3176594"/>
                </a:lnTo>
                <a:lnTo>
                  <a:pt x="3597043" y="3122270"/>
                </a:lnTo>
                <a:lnTo>
                  <a:pt x="3521188" y="3062078"/>
                </a:lnTo>
                <a:lnTo>
                  <a:pt x="3450224" y="2996344"/>
                </a:lnTo>
                <a:lnTo>
                  <a:pt x="3384478" y="2925390"/>
                </a:lnTo>
                <a:lnTo>
                  <a:pt x="3324273" y="2849541"/>
                </a:lnTo>
                <a:lnTo>
                  <a:pt x="3269935" y="2769121"/>
                </a:lnTo>
                <a:lnTo>
                  <a:pt x="3221789" y="2684454"/>
                </a:lnTo>
                <a:lnTo>
                  <a:pt x="3180158" y="2595864"/>
                </a:lnTo>
                <a:lnTo>
                  <a:pt x="3145369" y="2503676"/>
                </a:lnTo>
                <a:lnTo>
                  <a:pt x="3117745" y="2408214"/>
                </a:lnTo>
                <a:lnTo>
                  <a:pt x="3097611" y="2309801"/>
                </a:lnTo>
                <a:lnTo>
                  <a:pt x="3085293" y="2208762"/>
                </a:lnTo>
                <a:lnTo>
                  <a:pt x="3081115" y="2105421"/>
                </a:lnTo>
                <a:lnTo>
                  <a:pt x="3081115" y="581253"/>
                </a:lnTo>
                <a:lnTo>
                  <a:pt x="3079188" y="533581"/>
                </a:lnTo>
                <a:lnTo>
                  <a:pt x="3073507" y="486971"/>
                </a:lnTo>
                <a:lnTo>
                  <a:pt x="3064222" y="441572"/>
                </a:lnTo>
                <a:lnTo>
                  <a:pt x="3051482" y="397533"/>
                </a:lnTo>
                <a:lnTo>
                  <a:pt x="3035437" y="355004"/>
                </a:lnTo>
                <a:lnTo>
                  <a:pt x="3016236" y="314134"/>
                </a:lnTo>
                <a:lnTo>
                  <a:pt x="2994029" y="275074"/>
                </a:lnTo>
                <a:lnTo>
                  <a:pt x="2968966" y="237973"/>
                </a:lnTo>
                <a:lnTo>
                  <a:pt x="2941196" y="202980"/>
                </a:lnTo>
                <a:lnTo>
                  <a:pt x="2910869" y="170245"/>
                </a:lnTo>
                <a:lnTo>
                  <a:pt x="2878134" y="139918"/>
                </a:lnTo>
                <a:lnTo>
                  <a:pt x="2843141" y="112148"/>
                </a:lnTo>
                <a:lnTo>
                  <a:pt x="2806040" y="87085"/>
                </a:lnTo>
                <a:lnTo>
                  <a:pt x="2766980" y="64878"/>
                </a:lnTo>
                <a:lnTo>
                  <a:pt x="2726111" y="45678"/>
                </a:lnTo>
                <a:lnTo>
                  <a:pt x="2683582" y="29632"/>
                </a:lnTo>
                <a:lnTo>
                  <a:pt x="2639543" y="16892"/>
                </a:lnTo>
                <a:lnTo>
                  <a:pt x="2594144" y="7607"/>
                </a:lnTo>
                <a:lnTo>
                  <a:pt x="2547533" y="1926"/>
                </a:lnTo>
                <a:lnTo>
                  <a:pt x="2499862" y="0"/>
                </a:lnTo>
                <a:lnTo>
                  <a:pt x="581253" y="0"/>
                </a:lnTo>
                <a:lnTo>
                  <a:pt x="533581" y="1926"/>
                </a:lnTo>
                <a:lnTo>
                  <a:pt x="486971" y="7607"/>
                </a:lnTo>
                <a:lnTo>
                  <a:pt x="441572" y="16892"/>
                </a:lnTo>
                <a:lnTo>
                  <a:pt x="397533" y="29632"/>
                </a:lnTo>
                <a:lnTo>
                  <a:pt x="355004" y="45678"/>
                </a:lnTo>
                <a:lnTo>
                  <a:pt x="314134" y="64878"/>
                </a:lnTo>
                <a:lnTo>
                  <a:pt x="275074" y="87085"/>
                </a:lnTo>
                <a:lnTo>
                  <a:pt x="237973" y="112148"/>
                </a:lnTo>
                <a:lnTo>
                  <a:pt x="202980" y="139918"/>
                </a:lnTo>
                <a:lnTo>
                  <a:pt x="170245" y="170245"/>
                </a:lnTo>
                <a:lnTo>
                  <a:pt x="139918" y="202980"/>
                </a:lnTo>
                <a:lnTo>
                  <a:pt x="112148" y="237973"/>
                </a:lnTo>
                <a:lnTo>
                  <a:pt x="87085" y="275074"/>
                </a:lnTo>
                <a:lnTo>
                  <a:pt x="64878" y="314134"/>
                </a:lnTo>
                <a:lnTo>
                  <a:pt x="45678" y="355004"/>
                </a:lnTo>
                <a:lnTo>
                  <a:pt x="29632" y="397533"/>
                </a:lnTo>
                <a:lnTo>
                  <a:pt x="16892" y="441572"/>
                </a:lnTo>
                <a:lnTo>
                  <a:pt x="7607" y="486971"/>
                </a:lnTo>
                <a:lnTo>
                  <a:pt x="1926" y="533581"/>
                </a:lnTo>
                <a:lnTo>
                  <a:pt x="0" y="581253"/>
                </a:lnTo>
                <a:close/>
              </a:path>
            </a:pathLst>
          </a:custGeom>
          <a:solidFill>
            <a:schemeClr val="accent6">
              <a:lumMod val="50000"/>
            </a:schemeClr>
          </a:solidFill>
          <a:ln>
            <a:solidFill>
              <a:schemeClr val="accent1">
                <a:lumMod val="75000"/>
              </a:schemeClr>
            </a:solid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105" name="Google Shape;105;p1"/>
          <p:cNvSpPr txBox="1"/>
          <p:nvPr/>
        </p:nvSpPr>
        <p:spPr>
          <a:xfrm>
            <a:off x="12156660" y="2955780"/>
            <a:ext cx="1023998" cy="210432"/>
          </a:xfrm>
          <a:prstGeom prst="rect">
            <a:avLst/>
          </a:prstGeom>
          <a:noFill/>
          <a:ln>
            <a:noFill/>
          </a:ln>
        </p:spPr>
        <p:txBody>
          <a:bodyPr spcFirstLastPara="1" wrap="square" lIns="0" tIns="0" rIns="0" bIns="0" anchor="t" anchorCtr="0">
            <a:noAutofit/>
          </a:bodyPr>
          <a:lstStyle/>
          <a:p>
            <a:pPr marL="23053"/>
            <a:endParaRPr sz="908">
              <a:solidFill>
                <a:schemeClr val="dk1"/>
              </a:solidFill>
              <a:latin typeface="+mj-lt"/>
              <a:ea typeface="Calibri"/>
              <a:cs typeface="Calibri"/>
              <a:sym typeface="Calibri"/>
            </a:endParaRPr>
          </a:p>
        </p:txBody>
      </p:sp>
      <p:sp>
        <p:nvSpPr>
          <p:cNvPr id="107" name="Google Shape;107;p1"/>
          <p:cNvSpPr txBox="1"/>
          <p:nvPr/>
        </p:nvSpPr>
        <p:spPr>
          <a:xfrm>
            <a:off x="2783574" y="1855853"/>
            <a:ext cx="8318188" cy="1796341"/>
          </a:xfrm>
          <a:prstGeom prst="rect">
            <a:avLst/>
          </a:prstGeom>
          <a:noFill/>
          <a:ln>
            <a:noFill/>
          </a:ln>
        </p:spPr>
        <p:txBody>
          <a:bodyPr spcFirstLastPara="1" wrap="square" lIns="58642" tIns="29313" rIns="58642" bIns="29313" anchor="t" anchorCtr="0">
            <a:spAutoFit/>
          </a:bodyPr>
          <a:lstStyle/>
          <a:p>
            <a:pPr algn="ctr"/>
            <a:r>
              <a:rPr lang="en-MY" sz="2822" b="1" dirty="0">
                <a:solidFill>
                  <a:schemeClr val="dk1"/>
                </a:solidFill>
                <a:latin typeface="+mj-lt"/>
                <a:ea typeface="Roboto Condensed"/>
                <a:cs typeface="Roboto Condensed"/>
                <a:sym typeface="Roboto Condensed"/>
              </a:rPr>
              <a:t>TITLE</a:t>
            </a:r>
            <a:endParaRPr sz="1155" dirty="0">
              <a:latin typeface="+mj-lt"/>
            </a:endParaRPr>
          </a:p>
          <a:p>
            <a:pPr algn="ctr"/>
            <a:r>
              <a:rPr lang="en-MY" sz="2822" b="1" i="1" dirty="0">
                <a:solidFill>
                  <a:schemeClr val="dk1"/>
                </a:solidFill>
                <a:latin typeface="+mj-lt"/>
                <a:ea typeface="Roboto Condensed"/>
                <a:cs typeface="Roboto Condensed"/>
                <a:sym typeface="Roboto Condensed"/>
              </a:rPr>
              <a:t>Title should be short and draws interest</a:t>
            </a:r>
            <a:endParaRPr sz="1155" dirty="0">
              <a:latin typeface="+mj-lt"/>
            </a:endParaRPr>
          </a:p>
          <a:p>
            <a:pPr algn="ctr"/>
            <a:endParaRPr sz="2822" b="1" dirty="0">
              <a:solidFill>
                <a:schemeClr val="dk1"/>
              </a:solidFill>
              <a:latin typeface="+mj-lt"/>
              <a:ea typeface="Roboto Condensed"/>
              <a:cs typeface="Roboto Condensed"/>
              <a:sym typeface="Roboto Condensed"/>
            </a:endParaRPr>
          </a:p>
          <a:p>
            <a:pPr algn="ctr"/>
            <a:endParaRPr sz="2822" dirty="0">
              <a:solidFill>
                <a:schemeClr val="dk1"/>
              </a:solidFill>
              <a:latin typeface="+mj-lt"/>
              <a:ea typeface="Roboto Condensed"/>
              <a:cs typeface="Roboto Condensed"/>
              <a:sym typeface="Roboto Condensed"/>
            </a:endParaRPr>
          </a:p>
        </p:txBody>
      </p:sp>
      <p:sp>
        <p:nvSpPr>
          <p:cNvPr id="109" name="Google Shape;109;p1"/>
          <p:cNvSpPr/>
          <p:nvPr/>
        </p:nvSpPr>
        <p:spPr>
          <a:xfrm>
            <a:off x="-33606" y="17675368"/>
            <a:ext cx="6976274" cy="1790258"/>
          </a:xfrm>
          <a:prstGeom prst="rect">
            <a:avLst/>
          </a:prstGeom>
          <a:noFill/>
          <a:ln>
            <a:noFill/>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12" name="Google Shape;112;p1"/>
          <p:cNvSpPr/>
          <p:nvPr/>
        </p:nvSpPr>
        <p:spPr>
          <a:xfrm>
            <a:off x="395044" y="15889622"/>
            <a:ext cx="6228012" cy="1638605"/>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This section should remind the reader, without sounding like you are reminding the reader, of the major result and quickly state whether your hypothesis was supported. Try to convince the reader why the outcome is interesting (assume they’ve skipped the Introduction). State the relevance of your findings to other published work. Add relevance in the real world. Add sentence on future directions of research.</a:t>
            </a:r>
            <a:endParaRPr sz="1155" dirty="0">
              <a:latin typeface="+mj-lt"/>
            </a:endParaRPr>
          </a:p>
          <a:p>
            <a:pPr algn="just"/>
            <a:endParaRPr sz="1283" b="1" i="1" dirty="0">
              <a:solidFill>
                <a:schemeClr val="dk1"/>
              </a:solidFill>
              <a:latin typeface="+mj-lt"/>
              <a:sym typeface="Arial"/>
            </a:endParaRPr>
          </a:p>
          <a:p>
            <a:pPr algn="just"/>
            <a:endParaRPr sz="1283" b="1" i="1" dirty="0">
              <a:solidFill>
                <a:schemeClr val="dk1"/>
              </a:solidFill>
              <a:latin typeface="+mj-lt"/>
              <a:sym typeface="Arial"/>
            </a:endParaRPr>
          </a:p>
          <a:p>
            <a:pPr algn="just"/>
            <a:endParaRPr sz="1283" b="1" i="1" dirty="0">
              <a:solidFill>
                <a:schemeClr val="dk1"/>
              </a:solidFill>
              <a:latin typeface="+mj-lt"/>
              <a:sym typeface="Arial"/>
            </a:endParaRPr>
          </a:p>
        </p:txBody>
      </p:sp>
      <p:sp>
        <p:nvSpPr>
          <p:cNvPr id="114" name="Google Shape;114;p1"/>
          <p:cNvSpPr/>
          <p:nvPr/>
        </p:nvSpPr>
        <p:spPr>
          <a:xfrm>
            <a:off x="6894171" y="15902884"/>
            <a:ext cx="6369346" cy="1875465"/>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This section should follow any general citation format (APA, Vancouver, MLA, Harvard, Chicago, etc.) </a:t>
            </a:r>
            <a:endParaRPr sz="1155" dirty="0">
              <a:latin typeface="+mj-lt"/>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marL="219936" indent="-122187" algn="just">
              <a:buClr>
                <a:schemeClr val="dk1"/>
              </a:buClr>
              <a:buSzPts val="2400"/>
            </a:pPr>
            <a:endParaRPr sz="1539" b="1" dirty="0">
              <a:solidFill>
                <a:schemeClr val="dk1"/>
              </a:solidFill>
              <a:latin typeface="+mj-lt"/>
              <a:sym typeface="Arial"/>
            </a:endParaRPr>
          </a:p>
        </p:txBody>
      </p:sp>
      <p:sp>
        <p:nvSpPr>
          <p:cNvPr id="115" name="Google Shape;115;p1"/>
          <p:cNvSpPr/>
          <p:nvPr/>
        </p:nvSpPr>
        <p:spPr>
          <a:xfrm>
            <a:off x="336334" y="17672144"/>
            <a:ext cx="13091429" cy="664311"/>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1155">
              <a:solidFill>
                <a:schemeClr val="lt1"/>
              </a:solidFill>
              <a:latin typeface="+mj-lt"/>
              <a:ea typeface="Calibri"/>
              <a:cs typeface="Calibri"/>
              <a:sym typeface="Calibri"/>
            </a:endParaRPr>
          </a:p>
        </p:txBody>
      </p:sp>
      <p:sp>
        <p:nvSpPr>
          <p:cNvPr id="116" name="Google Shape;116;p1"/>
          <p:cNvSpPr/>
          <p:nvPr/>
        </p:nvSpPr>
        <p:spPr>
          <a:xfrm>
            <a:off x="3339902" y="17754743"/>
            <a:ext cx="9923614" cy="454050"/>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Thank individuals for specific contributions (equipment donation, statistical advice, laboratory assistance, comments on earlier versions of the poster). Mention who has provided funding. Also include in this section disclosures for any conflicts of interest and conflicts of commitment.</a:t>
            </a:r>
            <a:endParaRPr sz="1283" b="1" i="1" dirty="0">
              <a:solidFill>
                <a:schemeClr val="dk1"/>
              </a:solidFill>
              <a:latin typeface="+mj-lt"/>
              <a:ea typeface="Roboto Condensed"/>
              <a:cs typeface="Roboto Condensed"/>
              <a:sym typeface="Roboto Condensed"/>
            </a:endParaRPr>
          </a:p>
        </p:txBody>
      </p:sp>
      <p:sp>
        <p:nvSpPr>
          <p:cNvPr id="119" name="Google Shape;119;p1"/>
          <p:cNvSpPr/>
          <p:nvPr/>
        </p:nvSpPr>
        <p:spPr>
          <a:xfrm>
            <a:off x="4295793" y="3148926"/>
            <a:ext cx="7088275" cy="131321"/>
          </a:xfrm>
          <a:prstGeom prst="rect">
            <a:avLst/>
          </a:prstGeom>
          <a:solidFill>
            <a:srgbClr val="000C32"/>
          </a:solidFill>
          <a:ln w="12700" cap="flat" cmpd="sng">
            <a:noFill/>
            <a:prstDash val="solid"/>
            <a:miter lim="800000"/>
            <a:headEnd type="none" w="sm" len="sm"/>
            <a:tailEnd type="none" w="sm" len="sm"/>
          </a:ln>
        </p:spPr>
        <p:txBody>
          <a:bodyPr spcFirstLastPara="1" wrap="square" lIns="58642" tIns="29313" rIns="58642" bIns="29313" anchor="ctr" anchorCtr="0">
            <a:noAutofit/>
          </a:bodyPr>
          <a:lstStyle/>
          <a:p>
            <a:pPr algn="ctr"/>
            <a:endParaRPr sz="1155" dirty="0">
              <a:solidFill>
                <a:schemeClr val="lt1"/>
              </a:solidFill>
              <a:latin typeface="+mj-lt"/>
              <a:ea typeface="Calibri"/>
              <a:cs typeface="Calibri"/>
              <a:sym typeface="Calibri"/>
            </a:endParaRPr>
          </a:p>
        </p:txBody>
      </p:sp>
      <p:sp>
        <p:nvSpPr>
          <p:cNvPr id="120" name="Google Shape;120;p1"/>
          <p:cNvSpPr/>
          <p:nvPr/>
        </p:nvSpPr>
        <p:spPr>
          <a:xfrm>
            <a:off x="357344" y="4134471"/>
            <a:ext cx="13001315" cy="3153482"/>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21" name="Google Shape;121;p1"/>
          <p:cNvSpPr txBox="1"/>
          <p:nvPr/>
        </p:nvSpPr>
        <p:spPr>
          <a:xfrm>
            <a:off x="458431" y="17718103"/>
            <a:ext cx="3222653" cy="374991"/>
          </a:xfrm>
          <a:prstGeom prst="rect">
            <a:avLst/>
          </a:prstGeom>
          <a:noFill/>
          <a:ln>
            <a:noFill/>
          </a:ln>
        </p:spPr>
        <p:txBody>
          <a:bodyPr spcFirstLastPara="1" wrap="square" lIns="58642" tIns="29313" rIns="58642" bIns="29313" anchor="t" anchorCtr="0">
            <a:spAutoFit/>
          </a:bodyPr>
          <a:lstStyle/>
          <a:p>
            <a:r>
              <a:rPr lang="en-MY" sz="2052" b="1" dirty="0">
                <a:solidFill>
                  <a:schemeClr val="dk1"/>
                </a:solidFill>
                <a:latin typeface="+mj-lt"/>
                <a:ea typeface="Roboto Condensed"/>
                <a:cs typeface="Roboto Condensed"/>
                <a:sym typeface="Roboto Condensed"/>
              </a:rPr>
              <a:t>ACKNOWLEDGEMENT:</a:t>
            </a:r>
            <a:endParaRPr sz="2052" b="1" dirty="0">
              <a:solidFill>
                <a:schemeClr val="dk1"/>
              </a:solidFill>
              <a:latin typeface="+mj-lt"/>
              <a:ea typeface="Roboto Condensed"/>
              <a:cs typeface="Roboto Condensed"/>
              <a:sym typeface="Roboto Condensed"/>
            </a:endParaRPr>
          </a:p>
        </p:txBody>
      </p:sp>
      <p:sp>
        <p:nvSpPr>
          <p:cNvPr id="128" name="Google Shape;128;p1"/>
          <p:cNvSpPr/>
          <p:nvPr/>
        </p:nvSpPr>
        <p:spPr>
          <a:xfrm>
            <a:off x="5279219" y="7423192"/>
            <a:ext cx="8093983" cy="4270147"/>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29" name="Google Shape;129;p1"/>
          <p:cNvSpPr/>
          <p:nvPr/>
        </p:nvSpPr>
        <p:spPr>
          <a:xfrm>
            <a:off x="5274331" y="11787873"/>
            <a:ext cx="8093983" cy="3458793"/>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30" name="Google Shape;130;p1"/>
          <p:cNvSpPr txBox="1"/>
          <p:nvPr/>
        </p:nvSpPr>
        <p:spPr>
          <a:xfrm>
            <a:off x="471962" y="4730523"/>
            <a:ext cx="12805086" cy="2428309"/>
          </a:xfrm>
          <a:prstGeom prst="rect">
            <a:avLst/>
          </a:prstGeom>
          <a:noFill/>
          <a:ln>
            <a:noFill/>
          </a:ln>
        </p:spPr>
        <p:txBody>
          <a:bodyPr spcFirstLastPara="1" wrap="square" lIns="58642" tIns="29313" rIns="58642" bIns="29313" anchor="t" anchorCtr="0">
            <a:spAutoFit/>
          </a:bodyPr>
          <a:lstStyle/>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Text is clear and to the point (minimum font size 20)</a:t>
            </a:r>
            <a:endParaRPr sz="1155" dirty="0">
              <a:latin typeface="+mj-lt"/>
            </a:endParaRPr>
          </a:p>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Use of bullets, numbering, and headlines make it easy to read. </a:t>
            </a:r>
            <a:endParaRPr sz="1155" dirty="0">
              <a:latin typeface="+mj-lt"/>
            </a:endParaRPr>
          </a:p>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Effective use of graphics, colour and fonts</a:t>
            </a:r>
            <a:endParaRPr sz="1155" dirty="0">
              <a:latin typeface="+mj-lt"/>
            </a:endParaRPr>
          </a:p>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Consistent and clean layout</a:t>
            </a:r>
            <a:endParaRPr sz="1155" dirty="0">
              <a:latin typeface="+mj-lt"/>
            </a:endParaRPr>
          </a:p>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This section should be written to target intelligent individuals who is not in your field. Assume they don’t know your study . Quickly (first sentence or two) get your viewer interested in the issue or question that drove you to take up the project. Use the absolute minimum of background information, definitions, and acronyms (all of which may be boring). Place your issue in the context of published, primary literature. Pitch an interesting, novel hypothesis, then describe (briefly) the experimental approach that can test your hypothesis.</a:t>
            </a:r>
            <a:endParaRPr sz="1155" dirty="0">
              <a:latin typeface="+mj-lt"/>
            </a:endParaRPr>
          </a:p>
          <a:p>
            <a:pPr marL="219936" indent="-138478">
              <a:buClr>
                <a:srgbClr val="FFC000"/>
              </a:buClr>
              <a:buSzPts val="2000"/>
            </a:pPr>
            <a:endParaRPr sz="1283" i="1" dirty="0">
              <a:solidFill>
                <a:schemeClr val="dk1"/>
              </a:solidFill>
              <a:latin typeface="+mj-lt"/>
              <a:ea typeface="Calibri"/>
              <a:cs typeface="Calibri"/>
              <a:sym typeface="Calibri"/>
            </a:endParaRPr>
          </a:p>
          <a:p>
            <a:pPr marL="219936" indent="-138478">
              <a:buClr>
                <a:srgbClr val="FFC000"/>
              </a:buClr>
              <a:buSzPts val="2000"/>
            </a:pPr>
            <a:endParaRPr sz="1283" i="1" dirty="0">
              <a:solidFill>
                <a:schemeClr val="dk1"/>
              </a:solidFill>
              <a:latin typeface="+mj-lt"/>
              <a:ea typeface="Calibri"/>
              <a:cs typeface="Calibri"/>
              <a:sym typeface="Calibri"/>
            </a:endParaRPr>
          </a:p>
          <a:p>
            <a:r>
              <a:rPr lang="en-MY" sz="1283" i="1" dirty="0">
                <a:solidFill>
                  <a:srgbClr val="FF0000"/>
                </a:solidFill>
                <a:latin typeface="+mj-lt"/>
                <a:ea typeface="Calibri"/>
                <a:cs typeface="Calibri"/>
                <a:sym typeface="Calibri"/>
              </a:rPr>
              <a:t>*Note: Authors have the freedom to change the poster layout and content.</a:t>
            </a:r>
            <a:endParaRPr sz="1155" dirty="0">
              <a:solidFill>
                <a:srgbClr val="FF0000"/>
              </a:solidFill>
              <a:latin typeface="+mj-lt"/>
            </a:endParaRPr>
          </a:p>
          <a:p>
            <a:pPr marL="219936" indent="-138478">
              <a:buClr>
                <a:srgbClr val="FFC000"/>
              </a:buClr>
              <a:buSzPts val="2000"/>
            </a:pPr>
            <a:endParaRPr sz="1283" i="1" dirty="0">
              <a:solidFill>
                <a:schemeClr val="dk1"/>
              </a:solidFill>
              <a:latin typeface="+mj-lt"/>
              <a:ea typeface="Calibri"/>
              <a:cs typeface="Calibri"/>
              <a:sym typeface="Calibri"/>
            </a:endParaRPr>
          </a:p>
          <a:p>
            <a:pPr marL="219936" indent="-138478">
              <a:buClr>
                <a:srgbClr val="FFC000"/>
              </a:buClr>
              <a:buSzPts val="2000"/>
            </a:pPr>
            <a:endParaRPr sz="1283" i="1" dirty="0">
              <a:solidFill>
                <a:schemeClr val="dk1"/>
              </a:solidFill>
              <a:latin typeface="+mj-lt"/>
              <a:ea typeface="Calibri"/>
              <a:cs typeface="Calibri"/>
              <a:sym typeface="Calibri"/>
            </a:endParaRPr>
          </a:p>
        </p:txBody>
      </p:sp>
      <p:sp>
        <p:nvSpPr>
          <p:cNvPr id="131" name="Google Shape;131;p1"/>
          <p:cNvSpPr/>
          <p:nvPr/>
        </p:nvSpPr>
        <p:spPr>
          <a:xfrm>
            <a:off x="416207" y="7985697"/>
            <a:ext cx="4625604" cy="8153658"/>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This section should briefly describe experimental equipment and procedure, but not with the detail used for a manuscript. Use figures or flow charts to illustrate experimental design if possible. Include a photograph or labelled drawing or setup. Mention statistical analyses that were used and how they allowed you to address hypothesis.</a:t>
            </a:r>
            <a:endParaRPr sz="1155" dirty="0">
              <a:latin typeface="+mj-lt"/>
            </a:endParaRPr>
          </a:p>
          <a:p>
            <a:pPr algn="just"/>
            <a:endParaRPr sz="1283" i="1" dirty="0">
              <a:solidFill>
                <a:schemeClr val="dk1"/>
              </a:solidFill>
              <a:latin typeface="+mj-lt"/>
              <a:ea typeface="Calibri"/>
              <a:cs typeface="Calibri"/>
              <a:sym typeface="Calibri"/>
            </a:endParaRPr>
          </a:p>
          <a:p>
            <a:pPr algn="just"/>
            <a:r>
              <a:rPr lang="en-MY" sz="1283" b="1" i="1" dirty="0">
                <a:solidFill>
                  <a:schemeClr val="dk1"/>
                </a:solidFill>
                <a:latin typeface="+mj-lt"/>
                <a:ea typeface="Calibri"/>
                <a:cs typeface="Calibri"/>
                <a:sym typeface="Calibri"/>
              </a:rPr>
              <a:t>Examples of methodology flow chart</a:t>
            </a:r>
            <a:endParaRPr sz="1155" dirty="0">
              <a:latin typeface="+mj-lt"/>
            </a:endParaRPr>
          </a:p>
          <a:p>
            <a:pPr algn="just"/>
            <a:endParaRPr sz="1283" i="1" dirty="0">
              <a:solidFill>
                <a:schemeClr val="dk1"/>
              </a:solidFill>
              <a:latin typeface="+mj-lt"/>
              <a:ea typeface="Calibri"/>
              <a:cs typeface="Calibri"/>
              <a:sym typeface="Calibri"/>
            </a:endParaRPr>
          </a:p>
          <a:p>
            <a:pPr algn="just"/>
            <a:endParaRPr sz="1283" i="1" dirty="0">
              <a:solidFill>
                <a:schemeClr val="dk1"/>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chemeClr val="dk1"/>
              </a:solidFill>
              <a:latin typeface="+mj-lt"/>
              <a:ea typeface="Calibri"/>
              <a:cs typeface="Calibri"/>
              <a:sym typeface="Calibri"/>
            </a:endParaRPr>
          </a:p>
        </p:txBody>
      </p:sp>
      <p:sp>
        <p:nvSpPr>
          <p:cNvPr id="132" name="Google Shape;132;p1"/>
          <p:cNvSpPr/>
          <p:nvPr/>
        </p:nvSpPr>
        <p:spPr>
          <a:xfrm>
            <a:off x="5334050" y="7984947"/>
            <a:ext cx="7929467" cy="3376645"/>
          </a:xfrm>
          <a:prstGeom prst="rect">
            <a:avLst/>
          </a:prstGeom>
          <a:noFill/>
          <a:ln>
            <a:noFill/>
          </a:ln>
        </p:spPr>
        <p:txBody>
          <a:bodyPr spcFirstLastPara="1" wrap="square" lIns="58642" tIns="29313" rIns="58642" bIns="29313" anchor="t" anchorCtr="0">
            <a:spAutoFit/>
          </a:bodyPr>
          <a:lstStyle/>
          <a:p>
            <a:pPr marL="183280" indent="-183280" algn="just">
              <a:buClr>
                <a:srgbClr val="FFC000"/>
              </a:buClr>
              <a:buSzPts val="2000"/>
              <a:buFont typeface="Arial"/>
              <a:buChar char="•"/>
            </a:pPr>
            <a:r>
              <a:rPr lang="en-MY" sz="1283" i="1" dirty="0">
                <a:solidFill>
                  <a:schemeClr val="dk1"/>
                </a:solidFill>
                <a:latin typeface="+mj-lt"/>
                <a:ea typeface="Calibri"/>
                <a:cs typeface="Calibri"/>
                <a:sym typeface="Calibri"/>
              </a:rPr>
              <a:t>First, mention whether your experiment procedure actually worked. In same paragraph, briefly describe qualitative and descriptive results to give a more personal tone to your poster. </a:t>
            </a:r>
            <a:endParaRPr sz="1155" dirty="0">
              <a:latin typeface="+mj-lt"/>
            </a:endParaRPr>
          </a:p>
          <a:p>
            <a:pPr marL="183280" indent="-183280" algn="just">
              <a:buClr>
                <a:srgbClr val="FFC000"/>
              </a:buClr>
              <a:buSzPts val="2000"/>
              <a:buFont typeface="Arial"/>
              <a:buChar char="•"/>
            </a:pPr>
            <a:r>
              <a:rPr lang="en-MY" sz="1283" i="1" dirty="0">
                <a:solidFill>
                  <a:schemeClr val="dk1"/>
                </a:solidFill>
                <a:latin typeface="+mj-lt"/>
                <a:ea typeface="Calibri"/>
                <a:cs typeface="Calibri"/>
                <a:sym typeface="Calibri"/>
              </a:rPr>
              <a:t>In second paragraph, begin presentation of data analysis that more specifically addresses your hypothesis. Refer to supporting charts or images. </a:t>
            </a:r>
            <a:endParaRPr sz="1155" dirty="0">
              <a:latin typeface="+mj-lt"/>
            </a:endParaRPr>
          </a:p>
          <a:p>
            <a:pPr marL="183280" indent="-183280" algn="just">
              <a:buClr>
                <a:srgbClr val="FFC000"/>
              </a:buClr>
              <a:buSzPts val="2000"/>
              <a:buFont typeface="Arial"/>
              <a:buChar char="•"/>
            </a:pPr>
            <a:r>
              <a:rPr lang="en-MY" sz="1283" i="1" dirty="0">
                <a:solidFill>
                  <a:schemeClr val="dk1"/>
                </a:solidFill>
                <a:latin typeface="+mj-lt"/>
                <a:ea typeface="Calibri"/>
                <a:cs typeface="Calibri"/>
                <a:sym typeface="Calibri"/>
              </a:rPr>
              <a:t>Provide engaging figure legends that could stand on their own (i.e., could convey some point to reader if viewer skipped all other sections, which they will do). </a:t>
            </a:r>
            <a:r>
              <a:rPr lang="en-MY" sz="1283" i="1" dirty="0" err="1">
                <a:solidFill>
                  <a:schemeClr val="dk1"/>
                </a:solidFill>
                <a:latin typeface="+mj-lt"/>
                <a:ea typeface="Calibri"/>
                <a:cs typeface="Calibri"/>
                <a:sym typeface="Calibri"/>
              </a:rPr>
              <a:t>Opt</a:t>
            </a:r>
            <a:r>
              <a:rPr lang="en-MY" sz="1283" i="1" dirty="0">
                <a:solidFill>
                  <a:schemeClr val="dk1"/>
                </a:solidFill>
                <a:latin typeface="+mj-lt"/>
                <a:ea typeface="Calibri"/>
                <a:cs typeface="Calibri"/>
                <a:sym typeface="Calibri"/>
              </a:rPr>
              <a:t> for figures over tables whenever possible. </a:t>
            </a:r>
            <a:endParaRPr sz="1155" dirty="0">
              <a:latin typeface="+mj-lt"/>
            </a:endParaRPr>
          </a:p>
          <a:p>
            <a:pPr marL="1466240" lvl="5" algn="just"/>
            <a:r>
              <a:rPr lang="en-MY" sz="1155" b="1" i="1" dirty="0">
                <a:solidFill>
                  <a:srgbClr val="444444"/>
                </a:solidFill>
                <a:latin typeface="+mj-lt"/>
                <a:ea typeface="Calibri"/>
                <a:cs typeface="Calibri"/>
                <a:sym typeface="Calibri"/>
              </a:rPr>
              <a:t>Example of Figure</a:t>
            </a:r>
            <a:r>
              <a:rPr lang="en-MY" sz="1155" i="1" dirty="0">
                <a:solidFill>
                  <a:srgbClr val="444444"/>
                </a:solidFill>
                <a:latin typeface="+mj-lt"/>
                <a:ea typeface="Calibri"/>
                <a:cs typeface="Calibri"/>
                <a:sym typeface="Calibri"/>
              </a:rPr>
              <a:t>										</a:t>
            </a:r>
            <a:r>
              <a:rPr lang="en-MY" sz="1155" b="1" i="1" dirty="0">
                <a:solidFill>
                  <a:srgbClr val="444444"/>
                </a:solidFill>
                <a:latin typeface="+mj-lt"/>
                <a:ea typeface="Calibri"/>
                <a:cs typeface="Calibri"/>
                <a:sym typeface="Calibri"/>
              </a:rPr>
              <a:t>Example of Table</a:t>
            </a:r>
            <a:endParaRPr sz="1155" dirty="0">
              <a:latin typeface="+mj-lt"/>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chemeClr val="dk1"/>
              </a:solidFill>
              <a:latin typeface="+mj-lt"/>
              <a:ea typeface="Calibri"/>
              <a:cs typeface="Calibri"/>
              <a:sym typeface="Calibri"/>
            </a:endParaRPr>
          </a:p>
        </p:txBody>
      </p:sp>
      <p:sp>
        <p:nvSpPr>
          <p:cNvPr id="133" name="Google Shape;133;p1"/>
          <p:cNvSpPr/>
          <p:nvPr/>
        </p:nvSpPr>
        <p:spPr>
          <a:xfrm>
            <a:off x="5334050" y="12334056"/>
            <a:ext cx="7929467" cy="3218012"/>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This section should state the importance of the research that is presented in the poster.  It should provide an interpretation of the results, especially in context to previously published research.  It may propose future experiments that need to be conducted as a result of the research presented in the poster.  It should clearly illustrate the significance of the research with regards to new knowledge, understanding and/or discoveries that were made as part of the research.</a:t>
            </a:r>
            <a:endParaRPr sz="1155" dirty="0">
              <a:latin typeface="+mj-lt"/>
            </a:endParaRPr>
          </a:p>
          <a:p>
            <a:pPr algn="just"/>
            <a:endParaRPr sz="1283" i="1" dirty="0">
              <a:solidFill>
                <a:schemeClr val="dk1"/>
              </a:solidFill>
              <a:latin typeface="+mj-lt"/>
              <a:ea typeface="Calibri"/>
              <a:cs typeface="Calibri"/>
              <a:sym typeface="Calibri"/>
            </a:endParaRPr>
          </a:p>
          <a:p>
            <a:pPr algn="just"/>
            <a:r>
              <a:rPr lang="en-MY" sz="1283" b="1" i="1" dirty="0">
                <a:solidFill>
                  <a:schemeClr val="dk1"/>
                </a:solidFill>
                <a:latin typeface="+mj-lt"/>
                <a:ea typeface="Calibri"/>
                <a:cs typeface="Calibri"/>
                <a:sym typeface="Calibri"/>
              </a:rPr>
              <a:t>Example of graphical image</a:t>
            </a:r>
            <a:endParaRPr sz="1283" b="1" i="1" dirty="0">
              <a:solidFill>
                <a:schemeClr val="dk1"/>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chemeClr val="dk1"/>
              </a:solidFill>
              <a:latin typeface="+mj-lt"/>
              <a:ea typeface="Calibri"/>
              <a:cs typeface="Calibri"/>
              <a:sym typeface="Calibri"/>
            </a:endParaRPr>
          </a:p>
        </p:txBody>
      </p:sp>
      <p:pic>
        <p:nvPicPr>
          <p:cNvPr id="135" name="Google Shape;135;p1"/>
          <p:cNvPicPr preferRelativeResize="0"/>
          <p:nvPr/>
        </p:nvPicPr>
        <p:blipFill rotWithShape="1">
          <a:blip r:embed="rId4">
            <a:alphaModFix/>
          </a:blip>
          <a:srcRect/>
          <a:stretch/>
        </p:blipFill>
        <p:spPr>
          <a:xfrm>
            <a:off x="9456953" y="9470485"/>
            <a:ext cx="3586188" cy="1554239"/>
          </a:xfrm>
          <a:prstGeom prst="rect">
            <a:avLst/>
          </a:prstGeom>
          <a:noFill/>
          <a:ln>
            <a:noFill/>
          </a:ln>
        </p:spPr>
      </p:pic>
      <p:pic>
        <p:nvPicPr>
          <p:cNvPr id="136" name="Google Shape;136;p1" descr="https://mvmlearning.files.wordpress.com/2014/06/image3.png"/>
          <p:cNvPicPr preferRelativeResize="0"/>
          <p:nvPr/>
        </p:nvPicPr>
        <p:blipFill rotWithShape="1">
          <a:blip r:embed="rId5">
            <a:alphaModFix/>
          </a:blip>
          <a:srcRect/>
          <a:stretch/>
        </p:blipFill>
        <p:spPr>
          <a:xfrm>
            <a:off x="6502744" y="9377002"/>
            <a:ext cx="2031865" cy="1919123"/>
          </a:xfrm>
          <a:prstGeom prst="rect">
            <a:avLst/>
          </a:prstGeom>
          <a:noFill/>
          <a:ln>
            <a:noFill/>
          </a:ln>
        </p:spPr>
      </p:pic>
      <p:sp>
        <p:nvSpPr>
          <p:cNvPr id="137" name="Google Shape;137;p1"/>
          <p:cNvSpPr txBox="1"/>
          <p:nvPr/>
        </p:nvSpPr>
        <p:spPr>
          <a:xfrm>
            <a:off x="6384038" y="11396968"/>
            <a:ext cx="2716726" cy="157815"/>
          </a:xfrm>
          <a:prstGeom prst="rect">
            <a:avLst/>
          </a:prstGeom>
          <a:noFill/>
          <a:ln>
            <a:noFill/>
          </a:ln>
        </p:spPr>
        <p:txBody>
          <a:bodyPr spcFirstLastPara="1" wrap="square" lIns="58642" tIns="29313" rIns="58642" bIns="29313" anchor="t" anchorCtr="0">
            <a:spAutoFit/>
          </a:bodyPr>
          <a:lstStyle/>
          <a:p>
            <a:r>
              <a:rPr lang="en-MY" sz="641" dirty="0">
                <a:solidFill>
                  <a:schemeClr val="dk1"/>
                </a:solidFill>
                <a:latin typeface="+mj-lt"/>
                <a:ea typeface="Calibri"/>
                <a:cs typeface="Calibri"/>
                <a:sym typeface="Calibri"/>
              </a:rPr>
              <a:t>Adapted from https://mvmlearning.files.wordpress.com/2014/06/image3.png</a:t>
            </a:r>
            <a:endParaRPr sz="1155" dirty="0">
              <a:latin typeface="+mj-lt"/>
            </a:endParaRPr>
          </a:p>
        </p:txBody>
      </p:sp>
      <p:sp>
        <p:nvSpPr>
          <p:cNvPr id="138" name="Google Shape;138;p1"/>
          <p:cNvSpPr txBox="1"/>
          <p:nvPr/>
        </p:nvSpPr>
        <p:spPr>
          <a:xfrm>
            <a:off x="9775654" y="11204145"/>
            <a:ext cx="3410687" cy="355049"/>
          </a:xfrm>
          <a:prstGeom prst="rect">
            <a:avLst/>
          </a:prstGeom>
          <a:noFill/>
          <a:ln>
            <a:noFill/>
          </a:ln>
        </p:spPr>
        <p:txBody>
          <a:bodyPr spcFirstLastPara="1" wrap="square" lIns="58642" tIns="29313" rIns="58642" bIns="29313" anchor="t" anchorCtr="0">
            <a:spAutoFit/>
          </a:bodyPr>
          <a:lstStyle/>
          <a:p>
            <a:r>
              <a:rPr lang="en-MY" sz="641" dirty="0">
                <a:solidFill>
                  <a:schemeClr val="dk1"/>
                </a:solidFill>
                <a:latin typeface="+mj-lt"/>
                <a:ea typeface="Calibri"/>
                <a:cs typeface="Calibri"/>
                <a:sym typeface="Calibri"/>
              </a:rPr>
              <a:t>Adapted from: Kim MH, Lee S, Koo JS, Jung KH, Park IH, et al.  Anaplastic lymphoma kinase gene copy number gain in inflammatory breast cancer (IBC): prevalence, clinicopathologic features and prognostic implication. </a:t>
            </a:r>
            <a:r>
              <a:rPr lang="en-MY" sz="641" dirty="0" err="1">
                <a:solidFill>
                  <a:schemeClr val="dk1"/>
                </a:solidFill>
                <a:latin typeface="+mj-lt"/>
                <a:ea typeface="Calibri"/>
                <a:cs typeface="Calibri"/>
                <a:sym typeface="Calibri"/>
              </a:rPr>
              <a:t>PLoS</a:t>
            </a:r>
            <a:r>
              <a:rPr lang="en-MY" sz="641" dirty="0">
                <a:solidFill>
                  <a:schemeClr val="dk1"/>
                </a:solidFill>
                <a:latin typeface="+mj-lt"/>
                <a:ea typeface="Calibri"/>
                <a:cs typeface="Calibri"/>
                <a:sym typeface="Calibri"/>
              </a:rPr>
              <a:t> ONE. 2015. 10(3): e0120320. doi:10.1371/journal.pone.0120320 </a:t>
            </a:r>
            <a:endParaRPr sz="1155" dirty="0">
              <a:latin typeface="+mj-lt"/>
            </a:endParaRPr>
          </a:p>
        </p:txBody>
      </p:sp>
      <p:pic>
        <p:nvPicPr>
          <p:cNvPr id="139" name="Google Shape;139;p1" descr="Sample CONSORT flowchart describing flow of participants through a study."/>
          <p:cNvPicPr preferRelativeResize="0"/>
          <p:nvPr/>
        </p:nvPicPr>
        <p:blipFill rotWithShape="1">
          <a:blip r:embed="rId6">
            <a:alphaModFix/>
          </a:blip>
          <a:srcRect/>
          <a:stretch/>
        </p:blipFill>
        <p:spPr>
          <a:xfrm>
            <a:off x="984681" y="9815664"/>
            <a:ext cx="3202088" cy="3225588"/>
          </a:xfrm>
          <a:prstGeom prst="rect">
            <a:avLst/>
          </a:prstGeom>
          <a:noFill/>
          <a:ln>
            <a:noFill/>
          </a:ln>
        </p:spPr>
      </p:pic>
      <p:pic>
        <p:nvPicPr>
          <p:cNvPr id="140" name="Google Shape;140;p1" descr="Figure thumbnail fx1"/>
          <p:cNvPicPr preferRelativeResize="0"/>
          <p:nvPr/>
        </p:nvPicPr>
        <p:blipFill rotWithShape="1">
          <a:blip r:embed="rId7">
            <a:alphaModFix/>
          </a:blip>
          <a:srcRect/>
          <a:stretch/>
        </p:blipFill>
        <p:spPr>
          <a:xfrm>
            <a:off x="7905199" y="13472164"/>
            <a:ext cx="2391131" cy="1350716"/>
          </a:xfrm>
          <a:prstGeom prst="rect">
            <a:avLst/>
          </a:prstGeom>
          <a:noFill/>
          <a:ln>
            <a:noFill/>
          </a:ln>
        </p:spPr>
      </p:pic>
      <p:sp>
        <p:nvSpPr>
          <p:cNvPr id="141" name="Google Shape;141;p1"/>
          <p:cNvSpPr txBox="1"/>
          <p:nvPr/>
        </p:nvSpPr>
        <p:spPr>
          <a:xfrm>
            <a:off x="7905199" y="14970019"/>
            <a:ext cx="3118420" cy="157815"/>
          </a:xfrm>
          <a:prstGeom prst="rect">
            <a:avLst/>
          </a:prstGeom>
          <a:noFill/>
          <a:ln>
            <a:noFill/>
          </a:ln>
        </p:spPr>
        <p:txBody>
          <a:bodyPr spcFirstLastPara="1" wrap="square" lIns="58642" tIns="29313" rIns="58642" bIns="29313" anchor="t" anchorCtr="0">
            <a:spAutoFit/>
          </a:bodyPr>
          <a:lstStyle/>
          <a:p>
            <a:r>
              <a:rPr lang="en-MY" sz="641">
                <a:solidFill>
                  <a:schemeClr val="dk1"/>
                </a:solidFill>
                <a:latin typeface="+mj-lt"/>
                <a:ea typeface="Calibri"/>
                <a:cs typeface="Calibri"/>
                <a:sym typeface="Calibri"/>
              </a:rPr>
              <a:t>https://www.mcponline.org/article/S1535-9476%2820%2932213-1/fulltext</a:t>
            </a:r>
            <a:endParaRPr sz="1155" dirty="0">
              <a:latin typeface="+mj-lt"/>
            </a:endParaRPr>
          </a:p>
        </p:txBody>
      </p:sp>
      <p:sp>
        <p:nvSpPr>
          <p:cNvPr id="142" name="Google Shape;142;p1"/>
          <p:cNvSpPr txBox="1"/>
          <p:nvPr/>
        </p:nvSpPr>
        <p:spPr>
          <a:xfrm>
            <a:off x="1008569" y="13285795"/>
            <a:ext cx="2940625" cy="157815"/>
          </a:xfrm>
          <a:prstGeom prst="rect">
            <a:avLst/>
          </a:prstGeom>
          <a:noFill/>
          <a:ln>
            <a:noFill/>
          </a:ln>
        </p:spPr>
        <p:txBody>
          <a:bodyPr spcFirstLastPara="1" wrap="square" lIns="58642" tIns="29313" rIns="58642" bIns="29313" anchor="t" anchorCtr="0">
            <a:spAutoFit/>
          </a:bodyPr>
          <a:lstStyle/>
          <a:p>
            <a:r>
              <a:rPr lang="en-MY" sz="641">
                <a:solidFill>
                  <a:schemeClr val="dk1"/>
                </a:solidFill>
                <a:latin typeface="+mj-lt"/>
                <a:ea typeface="Calibri"/>
                <a:cs typeface="Calibri"/>
                <a:sym typeface="Calibri"/>
              </a:rPr>
              <a:t>https://apastyle.apa.org/style-grammar-guidelines/tables-figures/sample-figures</a:t>
            </a:r>
            <a:endParaRPr sz="1155">
              <a:latin typeface="+mj-lt"/>
            </a:endParaRPr>
          </a:p>
        </p:txBody>
      </p:sp>
      <p:grpSp>
        <p:nvGrpSpPr>
          <p:cNvPr id="8" name="Group 7">
            <a:extLst>
              <a:ext uri="{FF2B5EF4-FFF2-40B4-BE49-F238E27FC236}">
                <a16:creationId xmlns:a16="http://schemas.microsoft.com/office/drawing/2014/main" id="{11D05310-0893-593C-B1E3-A2EFA2EC913A}"/>
              </a:ext>
            </a:extLst>
          </p:cNvPr>
          <p:cNvGrpSpPr/>
          <p:nvPr/>
        </p:nvGrpSpPr>
        <p:grpSpPr>
          <a:xfrm>
            <a:off x="307050" y="186464"/>
            <a:ext cx="2537115" cy="2458988"/>
            <a:chOff x="85122" y="574723"/>
            <a:chExt cx="2537115" cy="2458988"/>
          </a:xfrm>
        </p:grpSpPr>
        <p:sp>
          <p:nvSpPr>
            <p:cNvPr id="110" name="Google Shape;110;p1"/>
            <p:cNvSpPr/>
            <p:nvPr/>
          </p:nvSpPr>
          <p:spPr>
            <a:xfrm>
              <a:off x="85122" y="574723"/>
              <a:ext cx="2537115" cy="2458988"/>
            </a:xfrm>
            <a:prstGeom prst="roundRect">
              <a:avLst>
                <a:gd name="adj" fmla="val 16667"/>
              </a:avLst>
            </a:prstGeom>
            <a:solidFill>
              <a:schemeClr val="lt1"/>
            </a:solidFill>
            <a:ln>
              <a:noFill/>
            </a:ln>
          </p:spPr>
          <p:txBody>
            <a:bodyPr spcFirstLastPara="1" wrap="square" lIns="58642" tIns="29313" rIns="58642" bIns="29313" anchor="ctr" anchorCtr="0">
              <a:noAutofit/>
            </a:bodyPr>
            <a:lstStyle/>
            <a:p>
              <a:pPr algn="ctr"/>
              <a:endParaRPr sz="3766" dirty="0">
                <a:solidFill>
                  <a:schemeClr val="dk1"/>
                </a:solidFill>
                <a:latin typeface="+mj-lt"/>
                <a:ea typeface="Calibri"/>
                <a:cs typeface="Calibri"/>
                <a:sym typeface="Calibri"/>
              </a:endParaRPr>
            </a:p>
          </p:txBody>
        </p:sp>
        <p:pic>
          <p:nvPicPr>
            <p:cNvPr id="5" name="Picture 4">
              <a:extLst>
                <a:ext uri="{FF2B5EF4-FFF2-40B4-BE49-F238E27FC236}">
                  <a16:creationId xmlns:a16="http://schemas.microsoft.com/office/drawing/2014/main" id="{ACF2A97F-4EC2-40AD-A503-6A2D1A6A36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708" y="770672"/>
              <a:ext cx="2279173" cy="2115832"/>
            </a:xfrm>
            <a:prstGeom prst="rect">
              <a:avLst/>
            </a:prstGeom>
          </p:spPr>
        </p:pic>
      </p:grpSp>
      <p:sp>
        <p:nvSpPr>
          <p:cNvPr id="117" name="Google Shape;117;p1"/>
          <p:cNvSpPr txBox="1"/>
          <p:nvPr/>
        </p:nvSpPr>
        <p:spPr>
          <a:xfrm>
            <a:off x="2783574" y="18585846"/>
            <a:ext cx="7869007" cy="916420"/>
          </a:xfrm>
          <a:prstGeom prst="rect">
            <a:avLst/>
          </a:prstGeom>
          <a:noFill/>
          <a:ln>
            <a:noFill/>
          </a:ln>
        </p:spPr>
        <p:txBody>
          <a:bodyPr spcFirstLastPara="1" wrap="square" lIns="58642" tIns="29313" rIns="58642" bIns="29313" anchor="t" anchorCtr="0">
            <a:spAutoFit/>
          </a:bodyPr>
          <a:lstStyle/>
          <a:p>
            <a:pPr algn="ctr"/>
            <a:r>
              <a:rPr lang="en-MY" sz="2800" b="1" dirty="0">
                <a:solidFill>
                  <a:schemeClr val="bg1"/>
                </a:solidFill>
                <a:latin typeface="+mj-lt"/>
                <a:sym typeface="Arial"/>
              </a:rPr>
              <a:t>Author(s) name and institution affiliation</a:t>
            </a:r>
            <a:endParaRPr sz="2400" dirty="0">
              <a:solidFill>
                <a:schemeClr val="bg1"/>
              </a:solidFill>
              <a:latin typeface="+mj-lt"/>
            </a:endParaRPr>
          </a:p>
          <a:p>
            <a:pPr algn="ctr"/>
            <a:r>
              <a:rPr lang="en-MY" sz="2800" i="1" dirty="0">
                <a:solidFill>
                  <a:schemeClr val="bg1"/>
                </a:solidFill>
                <a:latin typeface="+mj-lt"/>
                <a:sym typeface="Arial"/>
              </a:rPr>
              <a:t>(Could also add pictures of author(s))</a:t>
            </a:r>
            <a:endParaRPr sz="2800" i="1" dirty="0">
              <a:solidFill>
                <a:schemeClr val="bg1"/>
              </a:solidFill>
              <a:latin typeface="+mj-lt"/>
              <a:sym typeface="Arial"/>
            </a:endParaRPr>
          </a:p>
        </p:txBody>
      </p:sp>
      <p:sp>
        <p:nvSpPr>
          <p:cNvPr id="7" name="Google Shape;108;p1">
            <a:extLst>
              <a:ext uri="{FF2B5EF4-FFF2-40B4-BE49-F238E27FC236}">
                <a16:creationId xmlns:a16="http://schemas.microsoft.com/office/drawing/2014/main" id="{3F8E5CBF-8C88-F64B-05F7-BBC5C81DC45A}"/>
              </a:ext>
            </a:extLst>
          </p:cNvPr>
          <p:cNvSpPr txBox="1"/>
          <p:nvPr/>
        </p:nvSpPr>
        <p:spPr>
          <a:xfrm>
            <a:off x="3455509" y="137688"/>
            <a:ext cx="9704052" cy="143201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US" sz="2566" b="1" dirty="0">
                <a:solidFill>
                  <a:schemeClr val="bg1"/>
                </a:solidFill>
                <a:latin typeface="+mj-lt"/>
                <a:ea typeface="Quattrocento Sans"/>
                <a:cs typeface="Calibri" panose="020F0502020204030204" pitchFamily="34" charset="0"/>
                <a:sym typeface="Quattrocento Sans"/>
              </a:rPr>
              <a:t>ICOGE 2025</a:t>
            </a:r>
          </a:p>
          <a:p>
            <a:pPr algn="ctr"/>
            <a:r>
              <a:rPr lang="en-US" sz="2800" b="1" dirty="0">
                <a:solidFill>
                  <a:schemeClr val="bg1"/>
                </a:solidFill>
                <a:latin typeface="+mj-lt"/>
                <a:ea typeface="Quattrocento Sans"/>
                <a:cs typeface="Calibri" panose="020F0502020204030204" pitchFamily="34" charset="0"/>
                <a:sym typeface="Quattrocento Sans"/>
              </a:rPr>
              <a:t>3</a:t>
            </a:r>
            <a:r>
              <a:rPr lang="en-US" sz="2800" b="1" baseline="30000" dirty="0">
                <a:solidFill>
                  <a:schemeClr val="bg1"/>
                </a:solidFill>
                <a:latin typeface="+mj-lt"/>
                <a:ea typeface="Quattrocento Sans"/>
                <a:cs typeface="Calibri" panose="020F0502020204030204" pitchFamily="34" charset="0"/>
                <a:sym typeface="Quattrocento Sans"/>
              </a:rPr>
              <a:t>rd</a:t>
            </a:r>
            <a:r>
              <a:rPr lang="en-US" sz="2800" b="1" dirty="0">
                <a:solidFill>
                  <a:schemeClr val="bg1"/>
                </a:solidFill>
                <a:latin typeface="+mj-lt"/>
                <a:ea typeface="Quattrocento Sans"/>
                <a:cs typeface="Calibri" panose="020F0502020204030204" pitchFamily="34" charset="0"/>
                <a:sym typeface="Quattrocento Sans"/>
              </a:rPr>
              <a:t>   International Conference on Global Education: </a:t>
            </a:r>
          </a:p>
          <a:p>
            <a:pPr algn="ctr"/>
            <a:r>
              <a:rPr lang="en-US" sz="2400" i="1" dirty="0">
                <a:solidFill>
                  <a:prstClr val="white"/>
                </a:solidFill>
                <a:latin typeface="Calibri" panose="020F0502020204030204" pitchFamily="34" charset="0"/>
                <a:ea typeface="Calibri" panose="020F0502020204030204" pitchFamily="34" charset="0"/>
                <a:cs typeface="Arial" panose="020B0604020202020204" pitchFamily="34" charset="0"/>
              </a:rPr>
              <a:t>Empowering Learners for the Digital Era</a:t>
            </a:r>
          </a:p>
          <a:p>
            <a:pPr algn="ctr"/>
            <a:endParaRPr sz="1155" dirty="0">
              <a:solidFill>
                <a:schemeClr val="bg1"/>
              </a:solidFill>
              <a:latin typeface="+mj-lt"/>
              <a:cs typeface="Calibri" panose="020F0502020204030204" pitchFamily="34" charset="0"/>
            </a:endParaRPr>
          </a:p>
        </p:txBody>
      </p:sp>
      <p:sp>
        <p:nvSpPr>
          <p:cNvPr id="13" name="Google Shape;104;p1">
            <a:extLst>
              <a:ext uri="{FF2B5EF4-FFF2-40B4-BE49-F238E27FC236}">
                <a16:creationId xmlns:a16="http://schemas.microsoft.com/office/drawing/2014/main" id="{E80493F0-BF72-CAD1-91A9-414DBB7616E2}"/>
              </a:ext>
            </a:extLst>
          </p:cNvPr>
          <p:cNvSpPr/>
          <p:nvPr/>
        </p:nvSpPr>
        <p:spPr>
          <a:xfrm>
            <a:off x="10871827" y="1510921"/>
            <a:ext cx="2391691" cy="2391690"/>
          </a:xfrm>
          <a:custGeom>
            <a:avLst/>
            <a:gdLst/>
            <a:ahLst/>
            <a:cxnLst/>
            <a:rect l="l" t="t" r="r" b="b"/>
            <a:pathLst>
              <a:path w="2422916" h="2422916" extrusionOk="0">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chemeClr val="accent6">
              <a:lumMod val="50000"/>
            </a:scheme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pic>
        <p:nvPicPr>
          <p:cNvPr id="18" name="Google Shape;106;p1">
            <a:extLst>
              <a:ext uri="{FF2B5EF4-FFF2-40B4-BE49-F238E27FC236}">
                <a16:creationId xmlns:a16="http://schemas.microsoft.com/office/drawing/2014/main" id="{B26A567C-66AD-B700-1902-2BF4FAC195FF}"/>
              </a:ext>
            </a:extLst>
          </p:cNvPr>
          <p:cNvPicPr preferRelativeResize="0"/>
          <p:nvPr/>
        </p:nvPicPr>
        <p:blipFill rotWithShape="1">
          <a:blip r:embed="rId9">
            <a:alphaModFix/>
          </a:blip>
          <a:srcRect/>
          <a:stretch/>
        </p:blipFill>
        <p:spPr>
          <a:xfrm>
            <a:off x="10962596" y="1647449"/>
            <a:ext cx="2250113" cy="1823370"/>
          </a:xfrm>
          <a:prstGeom prst="rect">
            <a:avLst/>
          </a:prstGeom>
          <a:noFill/>
          <a:ln>
            <a:noFill/>
          </a:ln>
        </p:spPr>
      </p:pic>
      <p:sp>
        <p:nvSpPr>
          <p:cNvPr id="35" name="Google Shape;134;p1">
            <a:extLst>
              <a:ext uri="{FF2B5EF4-FFF2-40B4-BE49-F238E27FC236}">
                <a16:creationId xmlns:a16="http://schemas.microsoft.com/office/drawing/2014/main" id="{7AF8CD5B-DD73-092F-88B8-74BA9A082C66}"/>
              </a:ext>
            </a:extLst>
          </p:cNvPr>
          <p:cNvSpPr txBox="1"/>
          <p:nvPr/>
        </p:nvSpPr>
        <p:spPr>
          <a:xfrm>
            <a:off x="390352" y="4168292"/>
            <a:ext cx="12968305"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INTRODUCTION</a:t>
            </a:r>
            <a:endParaRPr sz="2694" b="1" dirty="0">
              <a:solidFill>
                <a:schemeClr val="bg1"/>
              </a:solidFill>
              <a:latin typeface="Amasis MT Pro Black" panose="020B0604020202020204" pitchFamily="18" charset="0"/>
              <a:ea typeface="Roboto Condensed"/>
              <a:cs typeface="Roboto Condensed"/>
              <a:sym typeface="Roboto Condensed"/>
            </a:endParaRPr>
          </a:p>
        </p:txBody>
      </p:sp>
      <p:sp>
        <p:nvSpPr>
          <p:cNvPr id="37" name="Google Shape;127;p1">
            <a:extLst>
              <a:ext uri="{FF2B5EF4-FFF2-40B4-BE49-F238E27FC236}">
                <a16:creationId xmlns:a16="http://schemas.microsoft.com/office/drawing/2014/main" id="{553EC565-68E1-D020-26EB-EC7A4EB4578E}"/>
              </a:ext>
            </a:extLst>
          </p:cNvPr>
          <p:cNvSpPr txBox="1"/>
          <p:nvPr/>
        </p:nvSpPr>
        <p:spPr>
          <a:xfrm>
            <a:off x="390352" y="7475242"/>
            <a:ext cx="4689056"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METHODOLOGY</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38" name="Google Shape;122;p1">
            <a:extLst>
              <a:ext uri="{FF2B5EF4-FFF2-40B4-BE49-F238E27FC236}">
                <a16:creationId xmlns:a16="http://schemas.microsoft.com/office/drawing/2014/main" id="{A9F36DA9-2233-741E-055F-7CCFB3030917}"/>
              </a:ext>
            </a:extLst>
          </p:cNvPr>
          <p:cNvSpPr txBox="1"/>
          <p:nvPr/>
        </p:nvSpPr>
        <p:spPr>
          <a:xfrm>
            <a:off x="5279219" y="7460203"/>
            <a:ext cx="8079439"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FINDINGS/RESULTS</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39" name="Google Shape;123;p1">
            <a:extLst>
              <a:ext uri="{FF2B5EF4-FFF2-40B4-BE49-F238E27FC236}">
                <a16:creationId xmlns:a16="http://schemas.microsoft.com/office/drawing/2014/main" id="{E3D7CFA0-5DB9-5392-DA4B-4C094F41B711}"/>
              </a:ext>
            </a:extLst>
          </p:cNvPr>
          <p:cNvSpPr txBox="1"/>
          <p:nvPr/>
        </p:nvSpPr>
        <p:spPr>
          <a:xfrm>
            <a:off x="5321661" y="11853719"/>
            <a:ext cx="8079439"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DISCUSSION</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40" name="Google Shape;123;p1">
            <a:extLst>
              <a:ext uri="{FF2B5EF4-FFF2-40B4-BE49-F238E27FC236}">
                <a16:creationId xmlns:a16="http://schemas.microsoft.com/office/drawing/2014/main" id="{FCE9DBCC-2EAE-763B-C183-21869191D781}"/>
              </a:ext>
            </a:extLst>
          </p:cNvPr>
          <p:cNvSpPr txBox="1"/>
          <p:nvPr/>
        </p:nvSpPr>
        <p:spPr>
          <a:xfrm>
            <a:off x="6890787" y="15424170"/>
            <a:ext cx="6432450"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DISCUSSION</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41" name="Google Shape;111;p1">
            <a:extLst>
              <a:ext uri="{FF2B5EF4-FFF2-40B4-BE49-F238E27FC236}">
                <a16:creationId xmlns:a16="http://schemas.microsoft.com/office/drawing/2014/main" id="{01064575-21FC-B0D0-7DA7-B6219A6011BA}"/>
              </a:ext>
            </a:extLst>
          </p:cNvPr>
          <p:cNvSpPr/>
          <p:nvPr/>
        </p:nvSpPr>
        <p:spPr>
          <a:xfrm>
            <a:off x="395044" y="15418914"/>
            <a:ext cx="6277201"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CONCLUSION</a:t>
            </a:r>
            <a:endParaRPr sz="2400" b="1" dirty="0">
              <a:solidFill>
                <a:schemeClr val="bg1"/>
              </a:solidFill>
              <a:latin typeface="Amasis MT Pro Black" panose="020B0604020202020204" pitchFamily="18" charset="0"/>
              <a:ea typeface="Roboto Condensed"/>
              <a:cs typeface="Roboto Condensed"/>
            </a:endParaRPr>
          </a:p>
        </p:txBody>
      </p:sp>
      <p:sp>
        <p:nvSpPr>
          <p:cNvPr id="43" name="Google Shape;89;p1">
            <a:extLst>
              <a:ext uri="{FF2B5EF4-FFF2-40B4-BE49-F238E27FC236}">
                <a16:creationId xmlns:a16="http://schemas.microsoft.com/office/drawing/2014/main" id="{4FE209A8-DC37-2AE1-7FF1-4E59C3B2C33F}"/>
              </a:ext>
            </a:extLst>
          </p:cNvPr>
          <p:cNvSpPr/>
          <p:nvPr/>
        </p:nvSpPr>
        <p:spPr>
          <a:xfrm>
            <a:off x="312285" y="18526255"/>
            <a:ext cx="13115478" cy="956759"/>
          </a:xfrm>
          <a:prstGeom prst="rect">
            <a:avLst/>
          </a:prstGeom>
          <a:solidFill>
            <a:schemeClr val="accent6">
              <a:lumMod val="50000"/>
            </a:schemeClr>
          </a:solidFill>
          <a:ln>
            <a:noFill/>
          </a:ln>
        </p:spPr>
        <p:txBody>
          <a:bodyPr spcFirstLastPara="1" wrap="square" lIns="130402" tIns="65201" rIns="130402" bIns="65201" anchor="ctr" anchorCtr="0">
            <a:noAutofit/>
          </a:bodyPr>
          <a:lstStyle/>
          <a:p>
            <a:pPr algn="ctr"/>
            <a:endParaRPr sz="4180" dirty="0">
              <a:solidFill>
                <a:schemeClr val="lt1"/>
              </a:solidFill>
              <a:latin typeface="+mj-lt"/>
              <a:ea typeface="Calibri"/>
              <a:cs typeface="Calibri"/>
              <a:sym typeface="Calibri"/>
            </a:endParaRPr>
          </a:p>
        </p:txBody>
      </p:sp>
      <p:sp>
        <p:nvSpPr>
          <p:cNvPr id="44" name="Google Shape;117;p1">
            <a:extLst>
              <a:ext uri="{FF2B5EF4-FFF2-40B4-BE49-F238E27FC236}">
                <a16:creationId xmlns:a16="http://schemas.microsoft.com/office/drawing/2014/main" id="{F5F877EA-95B1-D5B6-EA1A-3CDAE863648E}"/>
              </a:ext>
            </a:extLst>
          </p:cNvPr>
          <p:cNvSpPr txBox="1"/>
          <p:nvPr/>
        </p:nvSpPr>
        <p:spPr>
          <a:xfrm>
            <a:off x="2766159" y="18612870"/>
            <a:ext cx="8674086" cy="797862"/>
          </a:xfrm>
          <a:prstGeom prst="rect">
            <a:avLst/>
          </a:prstGeom>
          <a:noFill/>
          <a:ln>
            <a:noFill/>
          </a:ln>
        </p:spPr>
        <p:txBody>
          <a:bodyPr spcFirstLastPara="1" wrap="square" lIns="58642" tIns="29313" rIns="58642" bIns="29313" anchor="t" anchorCtr="0">
            <a:spAutoFit/>
          </a:bodyPr>
          <a:lstStyle/>
          <a:p>
            <a:pPr algn="ctr"/>
            <a:r>
              <a:rPr lang="en-US" sz="2400" b="1" dirty="0">
                <a:solidFill>
                  <a:schemeClr val="bg1"/>
                </a:solidFill>
                <a:latin typeface="+mj-lt"/>
                <a:sym typeface="Arial"/>
              </a:rPr>
              <a:t>Author(s) name and institution affiliation</a:t>
            </a:r>
            <a:endParaRPr lang="en-US" sz="2000" dirty="0">
              <a:solidFill>
                <a:schemeClr val="bg1"/>
              </a:solidFill>
              <a:latin typeface="+mj-lt"/>
            </a:endParaRPr>
          </a:p>
          <a:p>
            <a:pPr algn="ctr"/>
            <a:r>
              <a:rPr lang="en-US" sz="2400" i="1" dirty="0">
                <a:solidFill>
                  <a:schemeClr val="bg1"/>
                </a:solidFill>
                <a:latin typeface="+mj-lt"/>
                <a:sym typeface="Arial"/>
              </a:rPr>
              <a:t>(Could also add pictures of author(s))</a:t>
            </a:r>
          </a:p>
        </p:txBody>
      </p:sp>
    </p:spTree>
    <p:extLst>
      <p:ext uri="{BB962C8B-B14F-4D97-AF65-F5344CB8AC3E}">
        <p14:creationId xmlns:p14="http://schemas.microsoft.com/office/powerpoint/2010/main" val="27343624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725</Words>
  <Application>Microsoft Office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Amasis MT Pro Black</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sahar taresh</dc:creator>
  <cp:lastModifiedBy>Dulani Abeysinghe</cp:lastModifiedBy>
  <cp:revision>11</cp:revision>
  <dcterms:created xsi:type="dcterms:W3CDTF">2022-11-16T10:02:41Z</dcterms:created>
  <dcterms:modified xsi:type="dcterms:W3CDTF">2025-01-10T15:51:57Z</dcterms:modified>
</cp:coreProperties>
</file>